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handoutMasterIdLst>
    <p:handoutMasterId r:id="rId19"/>
  </p:handoutMasterIdLst>
  <p:sldIdLst>
    <p:sldId id="256" r:id="rId2"/>
    <p:sldId id="274" r:id="rId3"/>
    <p:sldId id="275" r:id="rId4"/>
    <p:sldId id="272" r:id="rId5"/>
    <p:sldId id="257" r:id="rId6"/>
    <p:sldId id="258" r:id="rId7"/>
    <p:sldId id="259" r:id="rId8"/>
    <p:sldId id="260" r:id="rId9"/>
    <p:sldId id="263" r:id="rId10"/>
    <p:sldId id="270" r:id="rId11"/>
    <p:sldId id="264" r:id="rId12"/>
    <p:sldId id="266" r:id="rId13"/>
    <p:sldId id="269" r:id="rId14"/>
    <p:sldId id="277" r:id="rId15"/>
    <p:sldId id="276" r:id="rId16"/>
    <p:sldId id="27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C6F1-A758-4FF2-A78C-1295DDD7D0A8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CD06-35E9-4881-83A4-2F2FB50B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/>
          <a:lstStyle>
            <a:lvl1pPr>
              <a:defRPr baseline="0">
                <a:solidFill>
                  <a:srgbClr val="FDBB17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F71C8C-2270-482A-AA88-A52A1D3F1E46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2D20660-A70A-461F-8ED2-50500B1A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2286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Bakken Water Opportunities Assessment</a:t>
            </a:r>
            <a:endParaRPr lang="en-US" dirty="0"/>
          </a:p>
        </p:txBody>
      </p:sp>
      <p:pic>
        <p:nvPicPr>
          <p:cNvPr id="8194" name="Picture 4" descr="IMG_0687crop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727" t="19617"/>
          <a:stretch>
            <a:fillRect/>
          </a:stretch>
        </p:blipFill>
        <p:spPr bwMode="auto">
          <a:xfrm>
            <a:off x="483834" y="2657476"/>
            <a:ext cx="8153400" cy="42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3834" y="5367516"/>
            <a:ext cx="8153400" cy="1261884"/>
          </a:xfrm>
          <a:prstGeom prst="rect">
            <a:avLst/>
          </a:prstGeom>
          <a:solidFill>
            <a:schemeClr val="accent5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Bethany Kurz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3200" dirty="0" smtClean="0"/>
              <a:t>Energy &amp; Environmental Research Center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44"/>
            <a:ext cx="8839200" cy="663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13" y="116901"/>
            <a:ext cx="8839687" cy="66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EERC is evaluating the </a:t>
            </a:r>
            <a:r>
              <a:rPr lang="en-US" dirty="0" err="1" smtClean="0"/>
              <a:t>corrosivity</a:t>
            </a:r>
            <a:r>
              <a:rPr lang="en-US" dirty="0" smtClean="0"/>
              <a:t> of the feedwater, permeate, and concentrate.</a:t>
            </a:r>
          </a:p>
          <a:p>
            <a:r>
              <a:rPr lang="en-US" dirty="0" smtClean="0"/>
              <a:t>Corrosion test racks containing various metal and metal alloy coupons were installed at the site.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3553" b="17582"/>
          <a:stretch>
            <a:fillRect/>
          </a:stretch>
        </p:blipFill>
        <p:spPr bwMode="auto">
          <a:xfrm>
            <a:off x="1905000" y="26634"/>
            <a:ext cx="5334000" cy="678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01" y="414556"/>
            <a:ext cx="8153400" cy="604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 system has been running intermittently since July 23.</a:t>
            </a:r>
          </a:p>
          <a:p>
            <a:pPr lvl="1"/>
            <a:r>
              <a:rPr lang="en-US" dirty="0" smtClean="0"/>
              <a:t>~ 70% recovery</a:t>
            </a:r>
          </a:p>
          <a:p>
            <a:pPr lvl="1"/>
            <a:r>
              <a:rPr lang="en-US" dirty="0" smtClean="0"/>
              <a:t>Permeate production rate: 80 – 160 gpm (115,200 – 230,400 gallons per day)</a:t>
            </a:r>
          </a:p>
          <a:p>
            <a:r>
              <a:rPr lang="en-US" dirty="0" smtClean="0"/>
              <a:t>Treated water is stored in a lined and covered pond.</a:t>
            </a:r>
          </a:p>
          <a:p>
            <a:r>
              <a:rPr lang="en-US" dirty="0" smtClean="0"/>
              <a:t>An on-site hauling station allows 4 trucks to fill in 20 minutes.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monitor the system and evaluate its performance, especially at steady-state conditions. </a:t>
            </a:r>
          </a:p>
          <a:p>
            <a:r>
              <a:rPr lang="en-US" dirty="0" smtClean="0"/>
              <a:t>Summarize existing corrosion test results, and conduct additional testing.</a:t>
            </a:r>
          </a:p>
          <a:p>
            <a:r>
              <a:rPr lang="en-US" dirty="0" smtClean="0"/>
              <a:t>Evaluate the economic feasibility of this approach as a water supply source for the oil industry and for other applications.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2519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0" y="1217612"/>
            <a:ext cx="9142413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Contact Info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Bethany Kurz</a:t>
            </a:r>
          </a:p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Senior Research Manager</a:t>
            </a: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(701)777-5050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bkurz@undeerc.org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cs typeface="Arial" charset="0"/>
              </a:rPr>
              <a:t>Energy &amp; Environmental Research Center</a:t>
            </a:r>
          </a:p>
          <a:p>
            <a:pPr algn="ctr">
              <a:buNone/>
            </a:pPr>
            <a:r>
              <a:rPr lang="en-US" sz="2800" dirty="0" smtClean="0">
                <a:cs typeface="Arial" charset="0"/>
              </a:rPr>
              <a:t>University of North Dakota</a:t>
            </a:r>
          </a:p>
          <a:p>
            <a:pPr algn="ctr">
              <a:buNone/>
            </a:pPr>
            <a:r>
              <a:rPr lang="en-US" sz="2800" dirty="0" smtClean="0">
                <a:cs typeface="Arial" charset="0"/>
              </a:rPr>
              <a:t>15 North 23rd Street, Stop 9018</a:t>
            </a:r>
          </a:p>
          <a:p>
            <a:pPr algn="ctr">
              <a:buNone/>
            </a:pPr>
            <a:r>
              <a:rPr lang="en-US" sz="2800" dirty="0" smtClean="0">
                <a:cs typeface="Arial" charset="0"/>
              </a:rPr>
              <a:t>Grand Forks, North Dakota 58202-9018</a:t>
            </a:r>
          </a:p>
          <a:p>
            <a:pPr algn="ctr">
              <a:buNone/>
            </a:pPr>
            <a:endParaRPr lang="en-US" sz="2800" dirty="0" smtClean="0">
              <a:cs typeface="Arial" charset="0"/>
            </a:endParaRPr>
          </a:p>
          <a:p>
            <a:pPr algn="ctr">
              <a:buNone/>
            </a:pPr>
            <a:r>
              <a:rPr lang="en-US" sz="2800" dirty="0" smtClean="0">
                <a:cs typeface="Arial" charset="0"/>
              </a:rPr>
              <a:t>World Wide Web: </a:t>
            </a:r>
            <a:r>
              <a:rPr lang="en-US" sz="2800" b="1" dirty="0" smtClean="0">
                <a:cs typeface="Arial" charset="0"/>
              </a:rPr>
              <a:t>www.undeerc.org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Bakken Water Opportunities: Phase 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394700" cy="45259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Project to assess the technical and economic potential to recycle </a:t>
            </a:r>
            <a:r>
              <a:rPr lang="en-US" dirty="0" err="1" smtClean="0"/>
              <a:t>frac</a:t>
            </a:r>
            <a:r>
              <a:rPr lang="en-US" dirty="0" smtClean="0"/>
              <a:t> </a:t>
            </a:r>
            <a:r>
              <a:rPr lang="en-US" dirty="0" err="1" smtClean="0"/>
              <a:t>flowback</a:t>
            </a:r>
            <a:r>
              <a:rPr lang="en-US" dirty="0" smtClean="0"/>
              <a:t> water in the Bakken play.</a:t>
            </a:r>
          </a:p>
          <a:p>
            <a:pPr eaLnBrk="1" hangingPunct="1"/>
            <a:r>
              <a:rPr lang="en-US" dirty="0" smtClean="0"/>
              <a:t>Project sponsors</a:t>
            </a:r>
          </a:p>
          <a:p>
            <a:pPr lvl="1"/>
            <a:r>
              <a:rPr lang="en-US" dirty="0" smtClean="0"/>
              <a:t>North Dakota Industrial Commission Oil and Gas Research Council</a:t>
            </a:r>
          </a:p>
          <a:p>
            <a:pPr lvl="1" eaLnBrk="1" hangingPunct="1"/>
            <a:r>
              <a:rPr lang="en-US" dirty="0" smtClean="0"/>
              <a:t>U.S. Department of Energy</a:t>
            </a:r>
          </a:p>
          <a:p>
            <a:pPr lvl="1" eaLnBrk="1" hangingPunct="1"/>
            <a:r>
              <a:rPr lang="en-US" dirty="0" smtClean="0"/>
              <a:t>North Dakota Petroleum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Frac</a:t>
            </a:r>
            <a:r>
              <a:rPr lang="en-US" sz="3600" dirty="0" smtClean="0"/>
              <a:t> </a:t>
            </a:r>
            <a:r>
              <a:rPr lang="en-US" sz="3600" dirty="0" err="1" smtClean="0"/>
              <a:t>Flowback</a:t>
            </a:r>
            <a:r>
              <a:rPr lang="en-US" sz="3600" dirty="0" smtClean="0"/>
              <a:t> Water Characteristics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Five different companies provided data from a total of 89 wells.  </a:t>
            </a:r>
          </a:p>
          <a:p>
            <a:pPr eaLnBrk="1" hangingPunct="1"/>
            <a:r>
              <a:rPr lang="en-US" dirty="0" smtClean="0"/>
              <a:t>Relatively low recovery of the original </a:t>
            </a:r>
            <a:r>
              <a:rPr lang="en-US" dirty="0" err="1" smtClean="0"/>
              <a:t>frac</a:t>
            </a:r>
            <a:r>
              <a:rPr lang="en-US" dirty="0" smtClean="0"/>
              <a:t> water within the first 10 days.</a:t>
            </a:r>
          </a:p>
          <a:p>
            <a:pPr lvl="1" eaLnBrk="1" hangingPunct="1"/>
            <a:r>
              <a:rPr lang="en-US" dirty="0" smtClean="0"/>
              <a:t>Ranges from 15% to 50% recovery</a:t>
            </a:r>
          </a:p>
          <a:p>
            <a:pPr eaLnBrk="1" hangingPunct="1"/>
            <a:r>
              <a:rPr lang="en-US" dirty="0" smtClean="0"/>
              <a:t>Very high salinity in </a:t>
            </a:r>
            <a:r>
              <a:rPr lang="en-US" dirty="0" err="1" smtClean="0"/>
              <a:t>flowback</a:t>
            </a:r>
            <a:r>
              <a:rPr lang="en-US" dirty="0" smtClean="0"/>
              <a:t> water.</a:t>
            </a:r>
          </a:p>
          <a:p>
            <a:pPr lvl="1" eaLnBrk="1" hangingPunct="1"/>
            <a:r>
              <a:rPr lang="en-US" dirty="0" smtClean="0"/>
              <a:t>Salinity levels as high as 220,000 mg/L</a:t>
            </a:r>
          </a:p>
          <a:p>
            <a:pPr lvl="1" eaLnBrk="1" hangingPunct="1"/>
            <a:r>
              <a:rPr lang="en-US" dirty="0" smtClean="0"/>
              <a:t>Predominantly </a:t>
            </a:r>
            <a:r>
              <a:rPr lang="en-US" dirty="0" err="1" smtClean="0"/>
              <a:t>NaCl</a:t>
            </a:r>
            <a:r>
              <a:rPr lang="en-US" dirty="0" smtClean="0"/>
              <a:t>, with lesser amounts of calcium, potassium, and sulfate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Phase I Conclusions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 very challenging, even with the most robust technologies.</a:t>
            </a:r>
          </a:p>
          <a:p>
            <a:pPr eaLnBrk="1" hangingPunct="1"/>
            <a:r>
              <a:rPr lang="en-US" dirty="0" smtClean="0"/>
              <a:t>Treatment very likely not cost-effective in most cases.</a:t>
            </a:r>
          </a:p>
          <a:p>
            <a:pPr eaLnBrk="1" hangingPunct="1"/>
            <a:r>
              <a:rPr lang="en-US" dirty="0" smtClean="0"/>
              <a:t>However, multi-well pads (“Eco-Pads”) may help overcome recovery issues, and treatment technologies continue to improve.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II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To assess the technical and economic feasibility of brackish groundwater treatment for use in western North Dakota’s oil industry.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http://wrri.nmsu.edu/tbndrc/images/us-sa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457700" cy="33813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381000" y="4419600"/>
            <a:ext cx="40386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/>
              <a:t>General location and extent of saline groundwater resources in the United States  (Source: Mike Hightower, Sandia National Laboratories).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EERC is partnering with a major oil producer in the state to conduct a pilot project using reverse osmosis (RO) to treat brackish groundwater.</a:t>
            </a:r>
          </a:p>
          <a:p>
            <a:r>
              <a:rPr lang="en-US" dirty="0" smtClean="0"/>
              <a:t>Site location is near Tioga, North Dakota</a:t>
            </a:r>
          </a:p>
          <a:p>
            <a:pPr lvl="1"/>
            <a:r>
              <a:rPr lang="en-US" dirty="0" smtClean="0"/>
              <a:t>Existing water production well.</a:t>
            </a:r>
          </a:p>
          <a:p>
            <a:pPr lvl="1"/>
            <a:r>
              <a:rPr lang="en-US" dirty="0" smtClean="0"/>
              <a:t>Excellent pumping capacity.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1864"/>
          </a:xfrm>
        </p:spPr>
        <p:txBody>
          <a:bodyPr>
            <a:normAutofit/>
          </a:bodyPr>
          <a:lstStyle/>
          <a:p>
            <a:r>
              <a:rPr lang="en-US" dirty="0" smtClean="0"/>
              <a:t>Groundwater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Dakota Aquifer (lower Cretaceous)</a:t>
            </a:r>
          </a:p>
          <a:p>
            <a:r>
              <a:rPr lang="en-US" dirty="0" smtClean="0"/>
              <a:t>Water temperature: ~150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Well screen depth: 5500 feet</a:t>
            </a:r>
          </a:p>
          <a:p>
            <a:r>
              <a:rPr lang="en-US" dirty="0" smtClean="0"/>
              <a:t>Total dissolved solids (TDS): ~9000–11,000 mg/L.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4191000"/>
          <a:ext cx="6400800" cy="1905000"/>
        </p:xfrm>
        <a:graphic>
          <a:graphicData uri="http://schemas.openxmlformats.org/drawingml/2006/table">
            <a:tbl>
              <a:tblPr>
                <a:effectLst>
                  <a:outerShdw blurRad="50800" dist="38100" dir="5400000" rotWithShape="0">
                    <a:srgbClr val="000000">
                      <a:alpha val="43137"/>
                    </a:srgbClr>
                  </a:outerShdw>
                  <a:reflection blurRad="6350" stA="52000" endA="300" endPos="35000" dir="5400000" sy="-100000" algn="bl" rotWithShape="0"/>
                </a:effectLst>
                <a:tableStyleId>{3C2FFA5D-87B4-456A-9821-1D502468CF0F}</a:tableStyleId>
              </a:tblPr>
              <a:tblGrid>
                <a:gridCol w="3140764"/>
                <a:gridCol w="3260036"/>
              </a:tblGrid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="1" baseline="0" dirty="0"/>
                        <a:t>Water </a:t>
                      </a:r>
                      <a:r>
                        <a:rPr lang="en-US" sz="1400" b="1" baseline="0" dirty="0" smtClean="0"/>
                        <a:t>Classification</a:t>
                      </a:r>
                      <a:endParaRPr lang="en-US" sz="1400" b="1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="1" baseline="0" dirty="0"/>
                        <a:t>TDS Concentration, mg/L</a:t>
                      </a:r>
                      <a:endParaRPr lang="en-US" sz="1400" b="1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Fresh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/>
                        <a:t>&lt;1000</a:t>
                      </a:r>
                      <a:endParaRPr lang="en-US" sz="1400" baseline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Slightly Saline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 smtClean="0"/>
                        <a:t>1000 – 3000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Moderately Saline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 smtClean="0"/>
                        <a:t>3000 – 10,000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Saline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 smtClean="0"/>
                        <a:t>10,000 – 35,000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Seawater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</a:tabLst>
                      </a:pPr>
                      <a:r>
                        <a:rPr lang="en-US" sz="1400" baseline="0" dirty="0"/>
                        <a:t>&gt;35,000</a:t>
                      </a:r>
                      <a:endParaRPr lang="en-US" sz="14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 Treatment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Mobile RO system provided by GE Water &amp; Process Technologies.</a:t>
            </a:r>
          </a:p>
          <a:p>
            <a:r>
              <a:rPr lang="en-US" dirty="0" smtClean="0"/>
              <a:t>Trailer-mounted system.</a:t>
            </a:r>
          </a:p>
          <a:p>
            <a:r>
              <a:rPr lang="en-US" dirty="0" smtClean="0"/>
              <a:t>Includes two RO treatment trains each capable of producing 80 gpm of clean water (permeate).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www.ehbeat.com/clients/WSSA/sites/default/files/imagecache/Meduim/desal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54200"/>
            <a:ext cx="3124200" cy="41656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must be cooled to less than 100</a:t>
            </a:r>
            <a:r>
              <a:rPr lang="en-US" baseline="30000" dirty="0" smtClean="0"/>
              <a:t>o</a:t>
            </a:r>
            <a:r>
              <a:rPr lang="en-US" dirty="0" smtClean="0"/>
              <a:t>F before entering the RO membranes.</a:t>
            </a:r>
          </a:p>
          <a:p>
            <a:r>
              <a:rPr lang="en-US" dirty="0" smtClean="0"/>
              <a:t>The EERC suggested that heat exchangers be used as part of the system to capitalize on the waste heat of the feedwater.</a:t>
            </a:r>
          </a:p>
          <a:p>
            <a:r>
              <a:rPr lang="en-US" dirty="0" smtClean="0"/>
              <a:t>GE provided tube-and-shell heat exchangers coupled with an air-cooled system (with foggers).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3623</TotalTime>
  <Words>575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Bakken Water Opportunities Assessment</vt:lpstr>
      <vt:lpstr>Bakken Water Opportunities: Phase I</vt:lpstr>
      <vt:lpstr>Frac Flowback Water Characteristics</vt:lpstr>
      <vt:lpstr>Phase I Conclusions</vt:lpstr>
      <vt:lpstr>Phase II Project Goals</vt:lpstr>
      <vt:lpstr>Project Status</vt:lpstr>
      <vt:lpstr>Groundwater Properties</vt:lpstr>
      <vt:lpstr>RO Treatment System</vt:lpstr>
      <vt:lpstr>Cooling System</vt:lpstr>
      <vt:lpstr>Slide 10</vt:lpstr>
      <vt:lpstr>Slide 11</vt:lpstr>
      <vt:lpstr>Corrosion Testing</vt:lpstr>
      <vt:lpstr>Slide 13</vt:lpstr>
      <vt:lpstr>Slide 14</vt:lpstr>
      <vt:lpstr>System Performance</vt:lpstr>
      <vt:lpstr>Next Steps</vt:lpstr>
      <vt:lpstr>Contact Info</vt:lpstr>
    </vt:vector>
  </TitlesOfParts>
  <Company>UNDEERC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Kurz</dc:creator>
  <cp:lastModifiedBy>Beth Kurz</cp:lastModifiedBy>
  <cp:revision>214</cp:revision>
  <dcterms:created xsi:type="dcterms:W3CDTF">2010-08-25T14:33:54Z</dcterms:created>
  <dcterms:modified xsi:type="dcterms:W3CDTF">2011-04-27T14:00:18Z</dcterms:modified>
</cp:coreProperties>
</file>